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 id="261" r:id="rId8"/>
    <p:sldId id="267"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2784" y="9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10/22/2020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scatter chart&#10;&#10;Description automatically generated">
            <a:extLst>
              <a:ext uri="{FF2B5EF4-FFF2-40B4-BE49-F238E27FC236}">
                <a16:creationId xmlns:a16="http://schemas.microsoft.com/office/drawing/2014/main" id="{70A04993-CC28-43DA-B65A-1FDAEDE2D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714" y="4245413"/>
            <a:ext cx="3811416" cy="4083659"/>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54F96C9E-7558-4FE1-B71D-7E35E85A9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28707"/>
            <a:ext cx="3335782" cy="8341809"/>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FFD1BD75-ABE7-464C-AE61-5A6A0101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511" y="274456"/>
            <a:ext cx="3887618" cy="3887618"/>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14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13" name="Picture 12" descr="Chart, bar chart&#10;&#10;Description automatically generated">
            <a:extLst>
              <a:ext uri="{FF2B5EF4-FFF2-40B4-BE49-F238E27FC236}">
                <a16:creationId xmlns:a16="http://schemas.microsoft.com/office/drawing/2014/main" id="{35AAF3D6-B532-439E-80F3-8D83656BDC34}"/>
              </a:ext>
            </a:extLst>
          </p:cNvPr>
          <p:cNvPicPr>
            <a:picLocks noChangeAspect="1"/>
          </p:cNvPicPr>
          <p:nvPr/>
        </p:nvPicPr>
        <p:blipFill rotWithShape="1">
          <a:blip r:embed="rId2">
            <a:extLst>
              <a:ext uri="{28A0092B-C50C-407E-A947-70E740481C1C}">
                <a14:useLocalDpi xmlns:a14="http://schemas.microsoft.com/office/drawing/2010/main" val="0"/>
              </a:ext>
            </a:extLst>
          </a:blip>
          <a:srcRect b="46365"/>
          <a:stretch/>
        </p:blipFill>
        <p:spPr>
          <a:xfrm>
            <a:off x="643348" y="208829"/>
            <a:ext cx="5392736" cy="2437654"/>
          </a:xfrm>
          <a:prstGeom prst="rect">
            <a:avLst/>
          </a:prstGeom>
        </p:spPr>
      </p:pic>
      <p:pic>
        <p:nvPicPr>
          <p:cNvPr id="16" name="Picture 15" descr="Chart&#10;&#10;Description automatically generated">
            <a:extLst>
              <a:ext uri="{FF2B5EF4-FFF2-40B4-BE49-F238E27FC236}">
                <a16:creationId xmlns:a16="http://schemas.microsoft.com/office/drawing/2014/main" id="{C41F73B7-7ED7-40B9-AA15-926367D727F1}"/>
              </a:ext>
            </a:extLst>
          </p:cNvPr>
          <p:cNvPicPr>
            <a:picLocks noChangeAspect="1"/>
          </p:cNvPicPr>
          <p:nvPr/>
        </p:nvPicPr>
        <p:blipFill rotWithShape="1">
          <a:blip r:embed="rId3">
            <a:extLst>
              <a:ext uri="{28A0092B-C50C-407E-A947-70E740481C1C}">
                <a14:useLocalDpi xmlns:a14="http://schemas.microsoft.com/office/drawing/2010/main" val="0"/>
              </a:ext>
            </a:extLst>
          </a:blip>
          <a:srcRect b="10214"/>
          <a:stretch/>
        </p:blipFill>
        <p:spPr>
          <a:xfrm>
            <a:off x="581347" y="5182876"/>
            <a:ext cx="5454737" cy="4080622"/>
          </a:xfrm>
          <a:prstGeom prst="rect">
            <a:avLst/>
          </a:prstGeom>
        </p:spPr>
      </p:pic>
      <p:pic>
        <p:nvPicPr>
          <p:cNvPr id="18" name="Picture 17" descr="Chart&#10;&#10;Description automatically generated">
            <a:extLst>
              <a:ext uri="{FF2B5EF4-FFF2-40B4-BE49-F238E27FC236}">
                <a16:creationId xmlns:a16="http://schemas.microsoft.com/office/drawing/2014/main" id="{17D1F71B-5FAE-4EF0-97E3-3013FA06E9DD}"/>
              </a:ext>
            </a:extLst>
          </p:cNvPr>
          <p:cNvPicPr>
            <a:picLocks noChangeAspect="1"/>
          </p:cNvPicPr>
          <p:nvPr/>
        </p:nvPicPr>
        <p:blipFill rotWithShape="1">
          <a:blip r:embed="rId4">
            <a:extLst>
              <a:ext uri="{28A0092B-C50C-407E-A947-70E740481C1C}">
                <a14:useLocalDpi xmlns:a14="http://schemas.microsoft.com/office/drawing/2010/main" val="0"/>
              </a:ext>
            </a:extLst>
          </a:blip>
          <a:srcRect b="46365"/>
          <a:stretch/>
        </p:blipFill>
        <p:spPr>
          <a:xfrm>
            <a:off x="643348" y="2695852"/>
            <a:ext cx="5392736" cy="2437654"/>
          </a:xfrm>
          <a:prstGeom prst="rect">
            <a:avLst/>
          </a:prstGeom>
        </p:spPr>
      </p:pic>
      <p:pic>
        <p:nvPicPr>
          <p:cNvPr id="4" name="Picture 3" descr="A picture containing timeline&#10;&#10;Description automatically generated">
            <a:extLst>
              <a:ext uri="{FF2B5EF4-FFF2-40B4-BE49-F238E27FC236}">
                <a16:creationId xmlns:a16="http://schemas.microsoft.com/office/drawing/2014/main" id="{36DBE97B-A207-48C7-A5CD-A961C0C85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084" y="2137674"/>
            <a:ext cx="1640312" cy="3554009"/>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10;&#10;Description automatically generated">
            <a:extLst>
              <a:ext uri="{FF2B5EF4-FFF2-40B4-BE49-F238E27FC236}">
                <a16:creationId xmlns:a16="http://schemas.microsoft.com/office/drawing/2014/main" id="{A26A8261-9173-4057-9FD3-7CEF4A762531}"/>
              </a:ext>
            </a:extLst>
          </p:cNvPr>
          <p:cNvPicPr>
            <a:picLocks noChangeAspect="1"/>
          </p:cNvPicPr>
          <p:nvPr/>
        </p:nvPicPr>
        <p:blipFill rotWithShape="1">
          <a:blip r:embed="rId2">
            <a:extLst>
              <a:ext uri="{28A0092B-C50C-407E-A947-70E740481C1C}">
                <a14:useLocalDpi xmlns:a14="http://schemas.microsoft.com/office/drawing/2010/main" val="0"/>
              </a:ext>
            </a:extLst>
          </a:blip>
          <a:srcRect b="34628"/>
          <a:stretch/>
        </p:blipFill>
        <p:spPr>
          <a:xfrm>
            <a:off x="1207478" y="1527164"/>
            <a:ext cx="4974122" cy="2601802"/>
          </a:xfrm>
          <a:prstGeom prst="rect">
            <a:avLst/>
          </a:prstGeom>
        </p:spPr>
      </p:pic>
      <p:pic>
        <p:nvPicPr>
          <p:cNvPr id="5" name="Picture 4" descr="Chart, waterfall chart&#10;&#10;Description automatically generated">
            <a:extLst>
              <a:ext uri="{FF2B5EF4-FFF2-40B4-BE49-F238E27FC236}">
                <a16:creationId xmlns:a16="http://schemas.microsoft.com/office/drawing/2014/main" id="{E7DFF7EC-9A86-4A2B-B594-D6615511BFB9}"/>
              </a:ext>
            </a:extLst>
          </p:cNvPr>
          <p:cNvPicPr>
            <a:picLocks noChangeAspect="1"/>
          </p:cNvPicPr>
          <p:nvPr/>
        </p:nvPicPr>
        <p:blipFill rotWithShape="1">
          <a:blip r:embed="rId3">
            <a:extLst>
              <a:ext uri="{28A0092B-C50C-407E-A947-70E740481C1C}">
                <a14:useLocalDpi xmlns:a14="http://schemas.microsoft.com/office/drawing/2010/main" val="0"/>
              </a:ext>
            </a:extLst>
          </a:blip>
          <a:srcRect t="6395"/>
          <a:stretch/>
        </p:blipFill>
        <p:spPr>
          <a:xfrm>
            <a:off x="1207478" y="4128966"/>
            <a:ext cx="4974122" cy="3725496"/>
          </a:xfrm>
          <a:prstGeom prst="rect">
            <a:avLst/>
          </a:prstGeom>
        </p:spPr>
      </p:pic>
    </p:spTree>
    <p:extLst>
      <p:ext uri="{BB962C8B-B14F-4D97-AF65-F5344CB8AC3E}">
        <p14:creationId xmlns:p14="http://schemas.microsoft.com/office/powerpoint/2010/main" val="33311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Table 2. </a:t>
            </a:r>
            <a:r>
              <a:rPr lang="en-US" sz="1000" dirty="0">
                <a:latin typeface="Arial" panose="020B0604020202020204" pitchFamily="34" charset="0"/>
                <a:cs typeface="Arial" panose="020B0604020202020204" pitchFamily="34" charset="0"/>
              </a:rPr>
              <a:t>Genome size and chromosome number data for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wrightii</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was not included in the flow cytometry procedure, and neither genome size nor chromosome data has been published. Cell 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426749478"/>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 0.03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0.52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0.01</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a:latin typeface="Arial" panose="020B0604020202020204" pitchFamily="34" charset="0"/>
                          <a:cs typeface="Arial" panose="020B0604020202020204" pitchFamily="34" charset="0"/>
                        </a:rPr>
                        <a:t>0.85 ± 0.02</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 ± 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 ± 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0.38 ± 0.02</a:t>
                      </a:r>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Table S1.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5832</TotalTime>
  <Words>2789</Words>
  <Application>Microsoft Office PowerPoint</Application>
  <PresentationFormat>Custom</PresentationFormat>
  <Paragraphs>566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146</cp:revision>
  <dcterms:created xsi:type="dcterms:W3CDTF">2020-05-26T19:49:14Z</dcterms:created>
  <dcterms:modified xsi:type="dcterms:W3CDTF">2020-10-22T22:49:49Z</dcterms:modified>
</cp:coreProperties>
</file>